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7"/>
  </p:normalViewPr>
  <p:slideViewPr>
    <p:cSldViewPr snapToGrid="0">
      <p:cViewPr varScale="1">
        <p:scale>
          <a:sx n="103" d="100"/>
          <a:sy n="103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8883E3-F92C-4CDA-B34D-74814507819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53A9A6B-4870-4EDB-AF6A-E3BCB7A7C222}">
      <dgm:prSet/>
      <dgm:spPr/>
      <dgm:t>
        <a:bodyPr/>
        <a:lstStyle/>
        <a:p>
          <a:r>
            <a:rPr lang="es-AR" b="0" i="0"/>
            <a:t>La propuesta del Colegio del Sol posee una diversidad de particularidades que constituyen su fundamento , en un marco institucional innovador.</a:t>
          </a:r>
          <a:endParaRPr lang="en-US"/>
        </a:p>
      </dgm:t>
    </dgm:pt>
    <dgm:pt modelId="{2D5F27F1-4E6F-407D-B6F0-75C8225AB47B}" type="parTrans" cxnId="{95B8D3E0-7EDF-431A-999F-1A5AD195C7FC}">
      <dgm:prSet/>
      <dgm:spPr/>
      <dgm:t>
        <a:bodyPr/>
        <a:lstStyle/>
        <a:p>
          <a:endParaRPr lang="en-US"/>
        </a:p>
      </dgm:t>
    </dgm:pt>
    <dgm:pt modelId="{4BB20D47-9359-4817-B07F-867C24545DDB}" type="sibTrans" cxnId="{95B8D3E0-7EDF-431A-999F-1A5AD195C7FC}">
      <dgm:prSet/>
      <dgm:spPr/>
      <dgm:t>
        <a:bodyPr/>
        <a:lstStyle/>
        <a:p>
          <a:endParaRPr lang="en-US"/>
        </a:p>
      </dgm:t>
    </dgm:pt>
    <dgm:pt modelId="{FEA712ED-BA05-4197-888E-F13E7FC35B46}">
      <dgm:prSet/>
      <dgm:spPr/>
      <dgm:t>
        <a:bodyPr/>
        <a:lstStyle/>
        <a:p>
          <a:r>
            <a:rPr lang="es-AR" b="0" i="0"/>
            <a:t>Es una educación para toda la vida, basada en los vínculos de calidad, centrados en la comunicación, que crea relaciones estables, profundas y deseadas, pues integran conciencias, que trasciende el tiempo y el espacio.</a:t>
          </a:r>
          <a:endParaRPr lang="en-US"/>
        </a:p>
      </dgm:t>
    </dgm:pt>
    <dgm:pt modelId="{8586A188-FF15-44D2-B2AB-274C89EA8868}" type="parTrans" cxnId="{58580457-60D8-4669-8EB0-EA2BF41BA4AB}">
      <dgm:prSet/>
      <dgm:spPr/>
      <dgm:t>
        <a:bodyPr/>
        <a:lstStyle/>
        <a:p>
          <a:endParaRPr lang="en-US"/>
        </a:p>
      </dgm:t>
    </dgm:pt>
    <dgm:pt modelId="{6F8B5377-4B06-4CDE-9BFF-959E8C64EF3A}" type="sibTrans" cxnId="{58580457-60D8-4669-8EB0-EA2BF41BA4AB}">
      <dgm:prSet/>
      <dgm:spPr/>
      <dgm:t>
        <a:bodyPr/>
        <a:lstStyle/>
        <a:p>
          <a:endParaRPr lang="en-US"/>
        </a:p>
      </dgm:t>
    </dgm:pt>
    <dgm:pt modelId="{3CA242D4-3501-4318-B851-EAC455A975FF}">
      <dgm:prSet/>
      <dgm:spPr/>
      <dgm:t>
        <a:bodyPr/>
        <a:lstStyle/>
        <a:p>
          <a:r>
            <a:rPr lang="es-AR" b="0" i="0"/>
            <a:t>Somos una comunidad que trabaja centrada en la formación integral de la persona, su desarrollo genuino y su crecimiento permanente.</a:t>
          </a:r>
          <a:endParaRPr lang="en-US"/>
        </a:p>
      </dgm:t>
    </dgm:pt>
    <dgm:pt modelId="{A1474CCB-ED4D-4148-A4F4-ABD875106DDD}" type="parTrans" cxnId="{8229D243-ED4D-4461-BC6F-5C2ACA0BF007}">
      <dgm:prSet/>
      <dgm:spPr/>
      <dgm:t>
        <a:bodyPr/>
        <a:lstStyle/>
        <a:p>
          <a:endParaRPr lang="en-US"/>
        </a:p>
      </dgm:t>
    </dgm:pt>
    <dgm:pt modelId="{A5EC740C-AFAC-444C-9C73-9D40D9BACDA0}" type="sibTrans" cxnId="{8229D243-ED4D-4461-BC6F-5C2ACA0BF007}">
      <dgm:prSet/>
      <dgm:spPr/>
      <dgm:t>
        <a:bodyPr/>
        <a:lstStyle/>
        <a:p>
          <a:endParaRPr lang="en-US"/>
        </a:p>
      </dgm:t>
    </dgm:pt>
    <dgm:pt modelId="{F517791F-9E71-4866-BCC0-DC0887D68867}" type="pres">
      <dgm:prSet presAssocID="{478883E3-F92C-4CDA-B34D-748145078197}" presName="root" presStyleCnt="0">
        <dgm:presLayoutVars>
          <dgm:dir/>
          <dgm:resizeHandles val="exact"/>
        </dgm:presLayoutVars>
      </dgm:prSet>
      <dgm:spPr/>
    </dgm:pt>
    <dgm:pt modelId="{8CC866B0-E030-4ECE-831D-9B6F92119790}" type="pres">
      <dgm:prSet presAssocID="{953A9A6B-4870-4EDB-AF6A-E3BCB7A7C222}" presName="compNode" presStyleCnt="0"/>
      <dgm:spPr/>
    </dgm:pt>
    <dgm:pt modelId="{B604ED57-1CB8-4E7C-AD99-3B3DC4FEDF2D}" type="pres">
      <dgm:prSet presAssocID="{953A9A6B-4870-4EDB-AF6A-E3BCB7A7C222}" presName="bgRect" presStyleLbl="bgShp" presStyleIdx="0" presStyleCnt="3"/>
      <dgm:spPr/>
    </dgm:pt>
    <dgm:pt modelId="{4C48FBAE-755B-42C2-85DA-9C47FCCFA983}" type="pres">
      <dgm:prSet presAssocID="{953A9A6B-4870-4EDB-AF6A-E3BCB7A7C22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C361113A-EA53-47FA-A7DE-45DF0D412EDB}" type="pres">
      <dgm:prSet presAssocID="{953A9A6B-4870-4EDB-AF6A-E3BCB7A7C222}" presName="spaceRect" presStyleCnt="0"/>
      <dgm:spPr/>
    </dgm:pt>
    <dgm:pt modelId="{91800C8D-BE7E-4455-B099-2D67C3C065A7}" type="pres">
      <dgm:prSet presAssocID="{953A9A6B-4870-4EDB-AF6A-E3BCB7A7C222}" presName="parTx" presStyleLbl="revTx" presStyleIdx="0" presStyleCnt="3">
        <dgm:presLayoutVars>
          <dgm:chMax val="0"/>
          <dgm:chPref val="0"/>
        </dgm:presLayoutVars>
      </dgm:prSet>
      <dgm:spPr/>
    </dgm:pt>
    <dgm:pt modelId="{18D53DF5-46C2-48FE-846E-FFB3E17D3BBB}" type="pres">
      <dgm:prSet presAssocID="{4BB20D47-9359-4817-B07F-867C24545DDB}" presName="sibTrans" presStyleCnt="0"/>
      <dgm:spPr/>
    </dgm:pt>
    <dgm:pt modelId="{5D78F7DB-5CC8-47CA-B7BA-EAF69B97E632}" type="pres">
      <dgm:prSet presAssocID="{FEA712ED-BA05-4197-888E-F13E7FC35B46}" presName="compNode" presStyleCnt="0"/>
      <dgm:spPr/>
    </dgm:pt>
    <dgm:pt modelId="{7669C580-4303-404A-83A6-75F13F62F340}" type="pres">
      <dgm:prSet presAssocID="{FEA712ED-BA05-4197-888E-F13E7FC35B46}" presName="bgRect" presStyleLbl="bgShp" presStyleIdx="1" presStyleCnt="3"/>
      <dgm:spPr/>
    </dgm:pt>
    <dgm:pt modelId="{DC319AA3-5892-44BE-8A7A-CFD24F35FE2E}" type="pres">
      <dgm:prSet presAssocID="{FEA712ED-BA05-4197-888E-F13E7FC35B4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bros"/>
        </a:ext>
      </dgm:extLst>
    </dgm:pt>
    <dgm:pt modelId="{83FA601D-254A-49EF-9FC7-8145579E0DF5}" type="pres">
      <dgm:prSet presAssocID="{FEA712ED-BA05-4197-888E-F13E7FC35B46}" presName="spaceRect" presStyleCnt="0"/>
      <dgm:spPr/>
    </dgm:pt>
    <dgm:pt modelId="{82D7BA77-F06C-4B3E-BE6B-EDA51F5C8271}" type="pres">
      <dgm:prSet presAssocID="{FEA712ED-BA05-4197-888E-F13E7FC35B46}" presName="parTx" presStyleLbl="revTx" presStyleIdx="1" presStyleCnt="3">
        <dgm:presLayoutVars>
          <dgm:chMax val="0"/>
          <dgm:chPref val="0"/>
        </dgm:presLayoutVars>
      </dgm:prSet>
      <dgm:spPr/>
    </dgm:pt>
    <dgm:pt modelId="{07473810-943D-458E-B181-3B852D86BCC9}" type="pres">
      <dgm:prSet presAssocID="{6F8B5377-4B06-4CDE-9BFF-959E8C64EF3A}" presName="sibTrans" presStyleCnt="0"/>
      <dgm:spPr/>
    </dgm:pt>
    <dgm:pt modelId="{69671592-5326-4EF4-A8E7-65E299FF467D}" type="pres">
      <dgm:prSet presAssocID="{3CA242D4-3501-4318-B851-EAC455A975FF}" presName="compNode" presStyleCnt="0"/>
      <dgm:spPr/>
    </dgm:pt>
    <dgm:pt modelId="{D2A3FE54-8ACF-4D65-BFFA-02DA848EEEAB}" type="pres">
      <dgm:prSet presAssocID="{3CA242D4-3501-4318-B851-EAC455A975FF}" presName="bgRect" presStyleLbl="bgShp" presStyleIdx="2" presStyleCnt="3"/>
      <dgm:spPr/>
    </dgm:pt>
    <dgm:pt modelId="{75B946CC-4EF9-4A01-A21C-43461DF9EE81}" type="pres">
      <dgm:prSet presAssocID="{3CA242D4-3501-4318-B851-EAC455A975F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exiones"/>
        </a:ext>
      </dgm:extLst>
    </dgm:pt>
    <dgm:pt modelId="{FA4A5E3A-CE3C-484E-98F8-C7A5D373616D}" type="pres">
      <dgm:prSet presAssocID="{3CA242D4-3501-4318-B851-EAC455A975FF}" presName="spaceRect" presStyleCnt="0"/>
      <dgm:spPr/>
    </dgm:pt>
    <dgm:pt modelId="{0D854DD6-E740-4D73-A743-368664C2B962}" type="pres">
      <dgm:prSet presAssocID="{3CA242D4-3501-4318-B851-EAC455A975F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229D243-ED4D-4461-BC6F-5C2ACA0BF007}" srcId="{478883E3-F92C-4CDA-B34D-748145078197}" destId="{3CA242D4-3501-4318-B851-EAC455A975FF}" srcOrd="2" destOrd="0" parTransId="{A1474CCB-ED4D-4148-A4F4-ABD875106DDD}" sibTransId="{A5EC740C-AFAC-444C-9C73-9D40D9BACDA0}"/>
    <dgm:cxn modelId="{5949B154-E363-441B-936E-B49DAC148596}" type="presOf" srcId="{FEA712ED-BA05-4197-888E-F13E7FC35B46}" destId="{82D7BA77-F06C-4B3E-BE6B-EDA51F5C8271}" srcOrd="0" destOrd="0" presId="urn:microsoft.com/office/officeart/2018/2/layout/IconVerticalSolidList"/>
    <dgm:cxn modelId="{58580457-60D8-4669-8EB0-EA2BF41BA4AB}" srcId="{478883E3-F92C-4CDA-B34D-748145078197}" destId="{FEA712ED-BA05-4197-888E-F13E7FC35B46}" srcOrd="1" destOrd="0" parTransId="{8586A188-FF15-44D2-B2AB-274C89EA8868}" sibTransId="{6F8B5377-4B06-4CDE-9BFF-959E8C64EF3A}"/>
    <dgm:cxn modelId="{CBDB0570-2971-4C96-93C2-321B8CC9A138}" type="presOf" srcId="{3CA242D4-3501-4318-B851-EAC455A975FF}" destId="{0D854DD6-E740-4D73-A743-368664C2B962}" srcOrd="0" destOrd="0" presId="urn:microsoft.com/office/officeart/2018/2/layout/IconVerticalSolidList"/>
    <dgm:cxn modelId="{19CD73A9-902A-4FB0-B1A0-7E8DB14E7E5B}" type="presOf" srcId="{478883E3-F92C-4CDA-B34D-748145078197}" destId="{F517791F-9E71-4866-BCC0-DC0887D68867}" srcOrd="0" destOrd="0" presId="urn:microsoft.com/office/officeart/2018/2/layout/IconVerticalSolidList"/>
    <dgm:cxn modelId="{9494E4A9-7DBB-43F0-B30B-E0809CAC75EB}" type="presOf" srcId="{953A9A6B-4870-4EDB-AF6A-E3BCB7A7C222}" destId="{91800C8D-BE7E-4455-B099-2D67C3C065A7}" srcOrd="0" destOrd="0" presId="urn:microsoft.com/office/officeart/2018/2/layout/IconVerticalSolidList"/>
    <dgm:cxn modelId="{95B8D3E0-7EDF-431A-999F-1A5AD195C7FC}" srcId="{478883E3-F92C-4CDA-B34D-748145078197}" destId="{953A9A6B-4870-4EDB-AF6A-E3BCB7A7C222}" srcOrd="0" destOrd="0" parTransId="{2D5F27F1-4E6F-407D-B6F0-75C8225AB47B}" sibTransId="{4BB20D47-9359-4817-B07F-867C24545DDB}"/>
    <dgm:cxn modelId="{EA69C0FB-0B6C-4281-858C-2D32A34428BD}" type="presParOf" srcId="{F517791F-9E71-4866-BCC0-DC0887D68867}" destId="{8CC866B0-E030-4ECE-831D-9B6F92119790}" srcOrd="0" destOrd="0" presId="urn:microsoft.com/office/officeart/2018/2/layout/IconVerticalSolidList"/>
    <dgm:cxn modelId="{77E65535-813D-4EFC-BCEB-5D8ABCD2D735}" type="presParOf" srcId="{8CC866B0-E030-4ECE-831D-9B6F92119790}" destId="{B604ED57-1CB8-4E7C-AD99-3B3DC4FEDF2D}" srcOrd="0" destOrd="0" presId="urn:microsoft.com/office/officeart/2018/2/layout/IconVerticalSolidList"/>
    <dgm:cxn modelId="{3B3BDC1F-2A95-4166-A0EA-57967CCFEEAD}" type="presParOf" srcId="{8CC866B0-E030-4ECE-831D-9B6F92119790}" destId="{4C48FBAE-755B-42C2-85DA-9C47FCCFA983}" srcOrd="1" destOrd="0" presId="urn:microsoft.com/office/officeart/2018/2/layout/IconVerticalSolidList"/>
    <dgm:cxn modelId="{8584A12A-5169-4B59-85A4-74FC347AC2FA}" type="presParOf" srcId="{8CC866B0-E030-4ECE-831D-9B6F92119790}" destId="{C361113A-EA53-47FA-A7DE-45DF0D412EDB}" srcOrd="2" destOrd="0" presId="urn:microsoft.com/office/officeart/2018/2/layout/IconVerticalSolidList"/>
    <dgm:cxn modelId="{65A1DD18-3D29-45AC-B75F-686A97F13BC0}" type="presParOf" srcId="{8CC866B0-E030-4ECE-831D-9B6F92119790}" destId="{91800C8D-BE7E-4455-B099-2D67C3C065A7}" srcOrd="3" destOrd="0" presId="urn:microsoft.com/office/officeart/2018/2/layout/IconVerticalSolidList"/>
    <dgm:cxn modelId="{5A755E3D-2C7A-4A99-B91C-97F5D896C005}" type="presParOf" srcId="{F517791F-9E71-4866-BCC0-DC0887D68867}" destId="{18D53DF5-46C2-48FE-846E-FFB3E17D3BBB}" srcOrd="1" destOrd="0" presId="urn:microsoft.com/office/officeart/2018/2/layout/IconVerticalSolidList"/>
    <dgm:cxn modelId="{E0DE1425-E4BE-4A19-ABAA-713ACC77C657}" type="presParOf" srcId="{F517791F-9E71-4866-BCC0-DC0887D68867}" destId="{5D78F7DB-5CC8-47CA-B7BA-EAF69B97E632}" srcOrd="2" destOrd="0" presId="urn:microsoft.com/office/officeart/2018/2/layout/IconVerticalSolidList"/>
    <dgm:cxn modelId="{B19AD77D-32A9-44BC-BE73-4DAB233FF7F7}" type="presParOf" srcId="{5D78F7DB-5CC8-47CA-B7BA-EAF69B97E632}" destId="{7669C580-4303-404A-83A6-75F13F62F340}" srcOrd="0" destOrd="0" presId="urn:microsoft.com/office/officeart/2018/2/layout/IconVerticalSolidList"/>
    <dgm:cxn modelId="{D9A133C0-0051-4D0D-A896-C4F817EE80F2}" type="presParOf" srcId="{5D78F7DB-5CC8-47CA-B7BA-EAF69B97E632}" destId="{DC319AA3-5892-44BE-8A7A-CFD24F35FE2E}" srcOrd="1" destOrd="0" presId="urn:microsoft.com/office/officeart/2018/2/layout/IconVerticalSolidList"/>
    <dgm:cxn modelId="{166AD5BD-57F9-42D8-9356-0819C001CA3F}" type="presParOf" srcId="{5D78F7DB-5CC8-47CA-B7BA-EAF69B97E632}" destId="{83FA601D-254A-49EF-9FC7-8145579E0DF5}" srcOrd="2" destOrd="0" presId="urn:microsoft.com/office/officeart/2018/2/layout/IconVerticalSolidList"/>
    <dgm:cxn modelId="{E80AF2A3-C997-4770-A7FA-46D248E698F9}" type="presParOf" srcId="{5D78F7DB-5CC8-47CA-B7BA-EAF69B97E632}" destId="{82D7BA77-F06C-4B3E-BE6B-EDA51F5C8271}" srcOrd="3" destOrd="0" presId="urn:microsoft.com/office/officeart/2018/2/layout/IconVerticalSolidList"/>
    <dgm:cxn modelId="{2F8063D0-2135-411C-886C-2E045EC4375D}" type="presParOf" srcId="{F517791F-9E71-4866-BCC0-DC0887D68867}" destId="{07473810-943D-458E-B181-3B852D86BCC9}" srcOrd="3" destOrd="0" presId="urn:microsoft.com/office/officeart/2018/2/layout/IconVerticalSolidList"/>
    <dgm:cxn modelId="{5CD2B518-CE8D-4E9B-9ADC-F3D072FC6E43}" type="presParOf" srcId="{F517791F-9E71-4866-BCC0-DC0887D68867}" destId="{69671592-5326-4EF4-A8E7-65E299FF467D}" srcOrd="4" destOrd="0" presId="urn:microsoft.com/office/officeart/2018/2/layout/IconVerticalSolidList"/>
    <dgm:cxn modelId="{9DFC3BDE-5112-40D4-AACA-C0C3AB4638D3}" type="presParOf" srcId="{69671592-5326-4EF4-A8E7-65E299FF467D}" destId="{D2A3FE54-8ACF-4D65-BFFA-02DA848EEEAB}" srcOrd="0" destOrd="0" presId="urn:microsoft.com/office/officeart/2018/2/layout/IconVerticalSolidList"/>
    <dgm:cxn modelId="{C2C42F33-902B-4013-8356-497613C00E89}" type="presParOf" srcId="{69671592-5326-4EF4-A8E7-65E299FF467D}" destId="{75B946CC-4EF9-4A01-A21C-43461DF9EE81}" srcOrd="1" destOrd="0" presId="urn:microsoft.com/office/officeart/2018/2/layout/IconVerticalSolidList"/>
    <dgm:cxn modelId="{3CE8AAD7-0565-4DA0-8E78-5BCFAE3BCB97}" type="presParOf" srcId="{69671592-5326-4EF4-A8E7-65E299FF467D}" destId="{FA4A5E3A-CE3C-484E-98F8-C7A5D373616D}" srcOrd="2" destOrd="0" presId="urn:microsoft.com/office/officeart/2018/2/layout/IconVerticalSolidList"/>
    <dgm:cxn modelId="{C6A0CC3C-3FAE-4E78-A648-250BF55EEBD3}" type="presParOf" srcId="{69671592-5326-4EF4-A8E7-65E299FF467D}" destId="{0D854DD6-E740-4D73-A743-368664C2B96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29475F-63CF-4A7A-88F7-845D5BA4509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FBEF620-ECB0-40D8-89CD-F823B7B4AB04}">
      <dgm:prSet/>
      <dgm:spPr/>
      <dgm:t>
        <a:bodyPr/>
        <a:lstStyle/>
        <a:p>
          <a:r>
            <a:rPr lang="es-AR" b="0" i="0"/>
            <a:t>Integración del hombre en su contexto.</a:t>
          </a:r>
          <a:endParaRPr lang="en-US"/>
        </a:p>
      </dgm:t>
    </dgm:pt>
    <dgm:pt modelId="{AA96689B-3C2F-491F-85B6-59D7241970B6}" type="parTrans" cxnId="{137C687F-F7C3-4569-B499-5FF2393AF8D7}">
      <dgm:prSet/>
      <dgm:spPr/>
      <dgm:t>
        <a:bodyPr/>
        <a:lstStyle/>
        <a:p>
          <a:endParaRPr lang="en-US"/>
        </a:p>
      </dgm:t>
    </dgm:pt>
    <dgm:pt modelId="{DC78A652-1EAD-42E9-A487-2EDB5CFE7ABF}" type="sibTrans" cxnId="{137C687F-F7C3-4569-B499-5FF2393AF8D7}">
      <dgm:prSet/>
      <dgm:spPr/>
      <dgm:t>
        <a:bodyPr/>
        <a:lstStyle/>
        <a:p>
          <a:endParaRPr lang="en-US"/>
        </a:p>
      </dgm:t>
    </dgm:pt>
    <dgm:pt modelId="{CEB325AF-23C3-4790-9E23-22C3F742F3BB}">
      <dgm:prSet/>
      <dgm:spPr/>
      <dgm:t>
        <a:bodyPr/>
        <a:lstStyle/>
        <a:p>
          <a:r>
            <a:rPr lang="es-AR" b="0" i="0"/>
            <a:t>Desarrollo de la capacidad de ajustarse a la realidad y transformarla.</a:t>
          </a:r>
          <a:endParaRPr lang="en-US"/>
        </a:p>
      </dgm:t>
    </dgm:pt>
    <dgm:pt modelId="{98A3C5AF-8AB7-4A09-86A3-3D4F7AC54819}" type="parTrans" cxnId="{827DF056-9276-412E-AE28-64EC786E00D7}">
      <dgm:prSet/>
      <dgm:spPr/>
      <dgm:t>
        <a:bodyPr/>
        <a:lstStyle/>
        <a:p>
          <a:endParaRPr lang="en-US"/>
        </a:p>
      </dgm:t>
    </dgm:pt>
    <dgm:pt modelId="{8084E87F-19F3-44B5-B6A1-C287EA9D23ED}" type="sibTrans" cxnId="{827DF056-9276-412E-AE28-64EC786E00D7}">
      <dgm:prSet/>
      <dgm:spPr/>
      <dgm:t>
        <a:bodyPr/>
        <a:lstStyle/>
        <a:p>
          <a:endParaRPr lang="en-US"/>
        </a:p>
      </dgm:t>
    </dgm:pt>
    <dgm:pt modelId="{B97336AB-BD95-47D9-9047-561EAB34F113}">
      <dgm:prSet/>
      <dgm:spPr/>
      <dgm:t>
        <a:bodyPr/>
        <a:lstStyle/>
        <a:p>
          <a:r>
            <a:rPr lang="es-AR" b="0" i="0"/>
            <a:t>Esto se suma a la capacidad de elegir, que se origina en la crítica, en la reflexión permanente, en la autonomía para la toma de decisiones.</a:t>
          </a:r>
          <a:endParaRPr lang="en-US"/>
        </a:p>
      </dgm:t>
    </dgm:pt>
    <dgm:pt modelId="{C61CC3D5-D898-4997-93DB-7F4199C0DB16}" type="parTrans" cxnId="{52AF75D5-D4FD-40C5-A275-A45A1F264EE7}">
      <dgm:prSet/>
      <dgm:spPr/>
      <dgm:t>
        <a:bodyPr/>
        <a:lstStyle/>
        <a:p>
          <a:endParaRPr lang="en-US"/>
        </a:p>
      </dgm:t>
    </dgm:pt>
    <dgm:pt modelId="{DEA33455-3F7C-4B63-AD78-B73B6D3E056F}" type="sibTrans" cxnId="{52AF75D5-D4FD-40C5-A275-A45A1F264EE7}">
      <dgm:prSet/>
      <dgm:spPr/>
      <dgm:t>
        <a:bodyPr/>
        <a:lstStyle/>
        <a:p>
          <a:endParaRPr lang="en-US"/>
        </a:p>
      </dgm:t>
    </dgm:pt>
    <dgm:pt modelId="{D90CD7D7-7E69-451C-9A80-4F424DFC245B}">
      <dgm:prSet/>
      <dgm:spPr/>
      <dgm:t>
        <a:bodyPr/>
        <a:lstStyle/>
        <a:p>
          <a:r>
            <a:rPr lang="es-AR" b="0" i="0"/>
            <a:t>Desarrollo de la creatividad como componente potenciador de las prácticas.</a:t>
          </a:r>
          <a:endParaRPr lang="en-US"/>
        </a:p>
      </dgm:t>
    </dgm:pt>
    <dgm:pt modelId="{A7C4206C-0D82-49B2-B606-3DEF86C0B7E1}" type="parTrans" cxnId="{E9052A79-A599-4687-9B64-AA11A4AC5951}">
      <dgm:prSet/>
      <dgm:spPr/>
      <dgm:t>
        <a:bodyPr/>
        <a:lstStyle/>
        <a:p>
          <a:endParaRPr lang="en-US"/>
        </a:p>
      </dgm:t>
    </dgm:pt>
    <dgm:pt modelId="{05720001-9BCF-49DC-9861-5B37F4905291}" type="sibTrans" cxnId="{E9052A79-A599-4687-9B64-AA11A4AC5951}">
      <dgm:prSet/>
      <dgm:spPr/>
      <dgm:t>
        <a:bodyPr/>
        <a:lstStyle/>
        <a:p>
          <a:endParaRPr lang="en-US"/>
        </a:p>
      </dgm:t>
    </dgm:pt>
    <dgm:pt modelId="{3401A6E6-A381-5A49-9367-938B54AE533A}" type="pres">
      <dgm:prSet presAssocID="{BE29475F-63CF-4A7A-88F7-845D5BA45096}" presName="linear" presStyleCnt="0">
        <dgm:presLayoutVars>
          <dgm:animLvl val="lvl"/>
          <dgm:resizeHandles val="exact"/>
        </dgm:presLayoutVars>
      </dgm:prSet>
      <dgm:spPr/>
    </dgm:pt>
    <dgm:pt modelId="{5C52A809-AFB0-7142-BC83-1FC42F6FBBD5}" type="pres">
      <dgm:prSet presAssocID="{9FBEF620-ECB0-40D8-89CD-F823B7B4AB0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D74048D-0404-5140-917C-88C9B616B7AE}" type="pres">
      <dgm:prSet presAssocID="{DC78A652-1EAD-42E9-A487-2EDB5CFE7ABF}" presName="spacer" presStyleCnt="0"/>
      <dgm:spPr/>
    </dgm:pt>
    <dgm:pt modelId="{6037917A-9A80-954F-B899-FF784D157D10}" type="pres">
      <dgm:prSet presAssocID="{CEB325AF-23C3-4790-9E23-22C3F742F3B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EBF43C9-6432-0640-87AB-85A23D8CD09A}" type="pres">
      <dgm:prSet presAssocID="{8084E87F-19F3-44B5-B6A1-C287EA9D23ED}" presName="spacer" presStyleCnt="0"/>
      <dgm:spPr/>
    </dgm:pt>
    <dgm:pt modelId="{C86D8B70-61F1-1B4B-BB2C-76FBDC3B2877}" type="pres">
      <dgm:prSet presAssocID="{B97336AB-BD95-47D9-9047-561EAB34F11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95C8DE1-5435-C049-8F2B-22BB56FFED6E}" type="pres">
      <dgm:prSet presAssocID="{DEA33455-3F7C-4B63-AD78-B73B6D3E056F}" presName="spacer" presStyleCnt="0"/>
      <dgm:spPr/>
    </dgm:pt>
    <dgm:pt modelId="{4D8750CD-725F-AD49-9B6C-08760BFF7DAD}" type="pres">
      <dgm:prSet presAssocID="{D90CD7D7-7E69-451C-9A80-4F424DFC245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478491B-3981-7F4D-AC9C-B197FA1E9712}" type="presOf" srcId="{CEB325AF-23C3-4790-9E23-22C3F742F3BB}" destId="{6037917A-9A80-954F-B899-FF784D157D10}" srcOrd="0" destOrd="0" presId="urn:microsoft.com/office/officeart/2005/8/layout/vList2"/>
    <dgm:cxn modelId="{3E5B3A2A-9D04-C84A-B402-0EB53A0F29C8}" type="presOf" srcId="{9FBEF620-ECB0-40D8-89CD-F823B7B4AB04}" destId="{5C52A809-AFB0-7142-BC83-1FC42F6FBBD5}" srcOrd="0" destOrd="0" presId="urn:microsoft.com/office/officeart/2005/8/layout/vList2"/>
    <dgm:cxn modelId="{827DF056-9276-412E-AE28-64EC786E00D7}" srcId="{BE29475F-63CF-4A7A-88F7-845D5BA45096}" destId="{CEB325AF-23C3-4790-9E23-22C3F742F3BB}" srcOrd="1" destOrd="0" parTransId="{98A3C5AF-8AB7-4A09-86A3-3D4F7AC54819}" sibTransId="{8084E87F-19F3-44B5-B6A1-C287EA9D23ED}"/>
    <dgm:cxn modelId="{ED30675C-9F46-3F42-929C-7879B96F53A0}" type="presOf" srcId="{D90CD7D7-7E69-451C-9A80-4F424DFC245B}" destId="{4D8750CD-725F-AD49-9B6C-08760BFF7DAD}" srcOrd="0" destOrd="0" presId="urn:microsoft.com/office/officeart/2005/8/layout/vList2"/>
    <dgm:cxn modelId="{E9052A79-A599-4687-9B64-AA11A4AC5951}" srcId="{BE29475F-63CF-4A7A-88F7-845D5BA45096}" destId="{D90CD7D7-7E69-451C-9A80-4F424DFC245B}" srcOrd="3" destOrd="0" parTransId="{A7C4206C-0D82-49B2-B606-3DEF86C0B7E1}" sibTransId="{05720001-9BCF-49DC-9861-5B37F4905291}"/>
    <dgm:cxn modelId="{137C687F-F7C3-4569-B499-5FF2393AF8D7}" srcId="{BE29475F-63CF-4A7A-88F7-845D5BA45096}" destId="{9FBEF620-ECB0-40D8-89CD-F823B7B4AB04}" srcOrd="0" destOrd="0" parTransId="{AA96689B-3C2F-491F-85B6-59D7241970B6}" sibTransId="{DC78A652-1EAD-42E9-A487-2EDB5CFE7ABF}"/>
    <dgm:cxn modelId="{6F3AF4A7-C062-4145-BE40-8819672E1C91}" type="presOf" srcId="{B97336AB-BD95-47D9-9047-561EAB34F113}" destId="{C86D8B70-61F1-1B4B-BB2C-76FBDC3B2877}" srcOrd="0" destOrd="0" presId="urn:microsoft.com/office/officeart/2005/8/layout/vList2"/>
    <dgm:cxn modelId="{52AF75D5-D4FD-40C5-A275-A45A1F264EE7}" srcId="{BE29475F-63CF-4A7A-88F7-845D5BA45096}" destId="{B97336AB-BD95-47D9-9047-561EAB34F113}" srcOrd="2" destOrd="0" parTransId="{C61CC3D5-D898-4997-93DB-7F4199C0DB16}" sibTransId="{DEA33455-3F7C-4B63-AD78-B73B6D3E056F}"/>
    <dgm:cxn modelId="{74071AF0-379C-5842-BCB2-1741D09A9E72}" type="presOf" srcId="{BE29475F-63CF-4A7A-88F7-845D5BA45096}" destId="{3401A6E6-A381-5A49-9367-938B54AE533A}" srcOrd="0" destOrd="0" presId="urn:microsoft.com/office/officeart/2005/8/layout/vList2"/>
    <dgm:cxn modelId="{AB4F6721-76FD-4942-A377-01A1EBDBAB68}" type="presParOf" srcId="{3401A6E6-A381-5A49-9367-938B54AE533A}" destId="{5C52A809-AFB0-7142-BC83-1FC42F6FBBD5}" srcOrd="0" destOrd="0" presId="urn:microsoft.com/office/officeart/2005/8/layout/vList2"/>
    <dgm:cxn modelId="{87AD78A1-C619-1544-8DA1-6DB61C69FDA4}" type="presParOf" srcId="{3401A6E6-A381-5A49-9367-938B54AE533A}" destId="{9D74048D-0404-5140-917C-88C9B616B7AE}" srcOrd="1" destOrd="0" presId="urn:microsoft.com/office/officeart/2005/8/layout/vList2"/>
    <dgm:cxn modelId="{C2BBB37C-2120-3648-94E9-7223D75B4004}" type="presParOf" srcId="{3401A6E6-A381-5A49-9367-938B54AE533A}" destId="{6037917A-9A80-954F-B899-FF784D157D10}" srcOrd="2" destOrd="0" presId="urn:microsoft.com/office/officeart/2005/8/layout/vList2"/>
    <dgm:cxn modelId="{7612527D-F26C-6F45-94BF-F3D74A457234}" type="presParOf" srcId="{3401A6E6-A381-5A49-9367-938B54AE533A}" destId="{AEBF43C9-6432-0640-87AB-85A23D8CD09A}" srcOrd="3" destOrd="0" presId="urn:microsoft.com/office/officeart/2005/8/layout/vList2"/>
    <dgm:cxn modelId="{20B3249D-D9B3-0D49-B16B-5ABC6471AF04}" type="presParOf" srcId="{3401A6E6-A381-5A49-9367-938B54AE533A}" destId="{C86D8B70-61F1-1B4B-BB2C-76FBDC3B2877}" srcOrd="4" destOrd="0" presId="urn:microsoft.com/office/officeart/2005/8/layout/vList2"/>
    <dgm:cxn modelId="{499B8B38-057B-8E4C-9C70-7EAC8D1A15BC}" type="presParOf" srcId="{3401A6E6-A381-5A49-9367-938B54AE533A}" destId="{595C8DE1-5435-C049-8F2B-22BB56FFED6E}" srcOrd="5" destOrd="0" presId="urn:microsoft.com/office/officeart/2005/8/layout/vList2"/>
    <dgm:cxn modelId="{5F046E32-01C2-C445-AD6C-BDB105CF6044}" type="presParOf" srcId="{3401A6E6-A381-5A49-9367-938B54AE533A}" destId="{4D8750CD-725F-AD49-9B6C-08760BFF7DA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4ED57-1CB8-4E7C-AD99-3B3DC4FEDF2D}">
      <dsp:nvSpPr>
        <dsp:cNvPr id="0" name=""/>
        <dsp:cNvSpPr/>
      </dsp:nvSpPr>
      <dsp:spPr>
        <a:xfrm>
          <a:off x="0" y="531"/>
          <a:ext cx="10515600" cy="1244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48FBAE-755B-42C2-85DA-9C47FCCFA983}">
      <dsp:nvSpPr>
        <dsp:cNvPr id="0" name=""/>
        <dsp:cNvSpPr/>
      </dsp:nvSpPr>
      <dsp:spPr>
        <a:xfrm>
          <a:off x="376522" y="280590"/>
          <a:ext cx="684586" cy="68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00C8D-BE7E-4455-B099-2D67C3C065A7}">
      <dsp:nvSpPr>
        <dsp:cNvPr id="0" name=""/>
        <dsp:cNvSpPr/>
      </dsp:nvSpPr>
      <dsp:spPr>
        <a:xfrm>
          <a:off x="1437631" y="531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000" b="0" i="0" kern="1200"/>
            <a:t>La propuesta del Colegio del Sol posee una diversidad de particularidades que constituyen su fundamento , en un marco institucional innovador.</a:t>
          </a:r>
          <a:endParaRPr lang="en-US" sz="2000" kern="1200"/>
        </a:p>
      </dsp:txBody>
      <dsp:txXfrm>
        <a:off x="1437631" y="531"/>
        <a:ext cx="9077968" cy="1244702"/>
      </dsp:txXfrm>
    </dsp:sp>
    <dsp:sp modelId="{7669C580-4303-404A-83A6-75F13F62F340}">
      <dsp:nvSpPr>
        <dsp:cNvPr id="0" name=""/>
        <dsp:cNvSpPr/>
      </dsp:nvSpPr>
      <dsp:spPr>
        <a:xfrm>
          <a:off x="0" y="1556410"/>
          <a:ext cx="10515600" cy="12447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319AA3-5892-44BE-8A7A-CFD24F35FE2E}">
      <dsp:nvSpPr>
        <dsp:cNvPr id="0" name=""/>
        <dsp:cNvSpPr/>
      </dsp:nvSpPr>
      <dsp:spPr>
        <a:xfrm>
          <a:off x="376522" y="1836468"/>
          <a:ext cx="684586" cy="6845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7BA77-F06C-4B3E-BE6B-EDA51F5C8271}">
      <dsp:nvSpPr>
        <dsp:cNvPr id="0" name=""/>
        <dsp:cNvSpPr/>
      </dsp:nvSpPr>
      <dsp:spPr>
        <a:xfrm>
          <a:off x="1437631" y="1556410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000" b="0" i="0" kern="1200"/>
            <a:t>Es una educación para toda la vida, basada en los vínculos de calidad, centrados en la comunicación, que crea relaciones estables, profundas y deseadas, pues integran conciencias, que trasciende el tiempo y el espacio.</a:t>
          </a:r>
          <a:endParaRPr lang="en-US" sz="2000" kern="1200"/>
        </a:p>
      </dsp:txBody>
      <dsp:txXfrm>
        <a:off x="1437631" y="1556410"/>
        <a:ext cx="9077968" cy="1244702"/>
      </dsp:txXfrm>
    </dsp:sp>
    <dsp:sp modelId="{D2A3FE54-8ACF-4D65-BFFA-02DA848EEEAB}">
      <dsp:nvSpPr>
        <dsp:cNvPr id="0" name=""/>
        <dsp:cNvSpPr/>
      </dsp:nvSpPr>
      <dsp:spPr>
        <a:xfrm>
          <a:off x="0" y="3112289"/>
          <a:ext cx="10515600" cy="12447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B946CC-4EF9-4A01-A21C-43461DF9EE81}">
      <dsp:nvSpPr>
        <dsp:cNvPr id="0" name=""/>
        <dsp:cNvSpPr/>
      </dsp:nvSpPr>
      <dsp:spPr>
        <a:xfrm>
          <a:off x="376522" y="3392347"/>
          <a:ext cx="684586" cy="6845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54DD6-E740-4D73-A743-368664C2B962}">
      <dsp:nvSpPr>
        <dsp:cNvPr id="0" name=""/>
        <dsp:cNvSpPr/>
      </dsp:nvSpPr>
      <dsp:spPr>
        <a:xfrm>
          <a:off x="1437631" y="3112289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000" b="0" i="0" kern="1200"/>
            <a:t>Somos una comunidad que trabaja centrada en la formación integral de la persona, su desarrollo genuino y su crecimiento permanente.</a:t>
          </a:r>
          <a:endParaRPr lang="en-US" sz="2000" kern="1200"/>
        </a:p>
      </dsp:txBody>
      <dsp:txXfrm>
        <a:off x="1437631" y="3112289"/>
        <a:ext cx="9077968" cy="12447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2A809-AFB0-7142-BC83-1FC42F6FBBD5}">
      <dsp:nvSpPr>
        <dsp:cNvPr id="0" name=""/>
        <dsp:cNvSpPr/>
      </dsp:nvSpPr>
      <dsp:spPr>
        <a:xfrm>
          <a:off x="0" y="279123"/>
          <a:ext cx="6666833" cy="117639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b="0" i="0" kern="1200"/>
            <a:t>Integración del hombre en su contexto.</a:t>
          </a:r>
          <a:endParaRPr lang="en-US" sz="2200" kern="1200"/>
        </a:p>
      </dsp:txBody>
      <dsp:txXfrm>
        <a:off x="57427" y="336550"/>
        <a:ext cx="6551979" cy="1061544"/>
      </dsp:txXfrm>
    </dsp:sp>
    <dsp:sp modelId="{6037917A-9A80-954F-B899-FF784D157D10}">
      <dsp:nvSpPr>
        <dsp:cNvPr id="0" name=""/>
        <dsp:cNvSpPr/>
      </dsp:nvSpPr>
      <dsp:spPr>
        <a:xfrm>
          <a:off x="0" y="1518881"/>
          <a:ext cx="6666833" cy="1176398"/>
        </a:xfrm>
        <a:prstGeom prst="roundRect">
          <a:avLst/>
        </a:prstGeom>
        <a:gradFill rotWithShape="0">
          <a:gsLst>
            <a:gs pos="0">
              <a:schemeClr val="accent2">
                <a:hueOff val="1847440"/>
                <a:satOff val="-318"/>
                <a:lumOff val="-326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1847440"/>
                <a:satOff val="-318"/>
                <a:lumOff val="-326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1847440"/>
                <a:satOff val="-318"/>
                <a:lumOff val="-326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b="0" i="0" kern="1200"/>
            <a:t>Desarrollo de la capacidad de ajustarse a la realidad y transformarla.</a:t>
          </a:r>
          <a:endParaRPr lang="en-US" sz="2200" kern="1200"/>
        </a:p>
      </dsp:txBody>
      <dsp:txXfrm>
        <a:off x="57427" y="1576308"/>
        <a:ext cx="6551979" cy="1061544"/>
      </dsp:txXfrm>
    </dsp:sp>
    <dsp:sp modelId="{C86D8B70-61F1-1B4B-BB2C-76FBDC3B2877}">
      <dsp:nvSpPr>
        <dsp:cNvPr id="0" name=""/>
        <dsp:cNvSpPr/>
      </dsp:nvSpPr>
      <dsp:spPr>
        <a:xfrm>
          <a:off x="0" y="2758639"/>
          <a:ext cx="6666833" cy="1176398"/>
        </a:xfrm>
        <a:prstGeom prst="roundRect">
          <a:avLst/>
        </a:prstGeom>
        <a:gradFill rotWithShape="0">
          <a:gsLst>
            <a:gs pos="0">
              <a:schemeClr val="accent2">
                <a:hueOff val="3694879"/>
                <a:satOff val="-635"/>
                <a:lumOff val="-653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3694879"/>
                <a:satOff val="-635"/>
                <a:lumOff val="-653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3694879"/>
                <a:satOff val="-635"/>
                <a:lumOff val="-653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b="0" i="0" kern="1200"/>
            <a:t>Esto se suma a la capacidad de elegir, que se origina en la crítica, en la reflexión permanente, en la autonomía para la toma de decisiones.</a:t>
          </a:r>
          <a:endParaRPr lang="en-US" sz="2200" kern="1200"/>
        </a:p>
      </dsp:txBody>
      <dsp:txXfrm>
        <a:off x="57427" y="2816066"/>
        <a:ext cx="6551979" cy="1061544"/>
      </dsp:txXfrm>
    </dsp:sp>
    <dsp:sp modelId="{4D8750CD-725F-AD49-9B6C-08760BFF7DAD}">
      <dsp:nvSpPr>
        <dsp:cNvPr id="0" name=""/>
        <dsp:cNvSpPr/>
      </dsp:nvSpPr>
      <dsp:spPr>
        <a:xfrm>
          <a:off x="0" y="3998398"/>
          <a:ext cx="6666833" cy="1176398"/>
        </a:xfrm>
        <a:prstGeom prst="roundRect">
          <a:avLst/>
        </a:prstGeom>
        <a:gradFill rotWithShape="0">
          <a:gsLst>
            <a:gs pos="0">
              <a:schemeClr val="accent2">
                <a:hueOff val="5542319"/>
                <a:satOff val="-953"/>
                <a:lumOff val="-980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5542319"/>
                <a:satOff val="-953"/>
                <a:lumOff val="-980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5542319"/>
                <a:satOff val="-953"/>
                <a:lumOff val="-980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b="0" i="0" kern="1200"/>
            <a:t>Desarrollo de la creatividad como componente potenciador de las prácticas.</a:t>
          </a:r>
          <a:endParaRPr lang="en-US" sz="2200" kern="1200"/>
        </a:p>
      </dsp:txBody>
      <dsp:txXfrm>
        <a:off x="57427" y="4055825"/>
        <a:ext cx="6551979" cy="1061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4515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325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36522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825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7734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6723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2810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79625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979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246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507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374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317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570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2175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372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312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4D99B-03E2-914C-9147-3444B7F1742A}" type="datetimeFigureOut">
              <a:rPr lang="es-AR" smtClean="0"/>
              <a:t>3/7/25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4FC63-D944-5942-BFBE-232D15C2F97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053120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B517C-DF49-A239-CD7B-F926352E0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es-AR" sz="4000">
                <a:solidFill>
                  <a:srgbClr val="FFFFFF"/>
                </a:solidFill>
              </a:rPr>
              <a:t>COLEGIO DEL SOL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AD2B45-50F9-E9F8-ABF0-1D94F1A95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rmAutofit/>
          </a:bodyPr>
          <a:lstStyle/>
          <a:p>
            <a:pPr algn="l"/>
            <a:r>
              <a:rPr lang="es-AR" sz="2000">
                <a:solidFill>
                  <a:srgbClr val="FFFFFF"/>
                </a:solidFill>
              </a:rPr>
              <a:t>NIVEL SECUNDARIO</a:t>
            </a:r>
          </a:p>
          <a:p>
            <a:pPr algn="l"/>
            <a:r>
              <a:rPr lang="es-AR" sz="2000">
                <a:solidFill>
                  <a:srgbClr val="FFFFFF"/>
                </a:solidFill>
              </a:rPr>
              <a:t>2025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08CB3B7-DE93-98C9-80C5-502973BD5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197" y="390832"/>
            <a:ext cx="10824224" cy="4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95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A32A5B-AEF6-1DB9-8607-7C75388B0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s-AR" dirty="0"/>
              <a:t>FUNDAMENTACIÓN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EA794DE-E6EF-1D8C-4E55-5CC02A7DCF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92761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312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2D8514-2B4B-A293-8528-086CF134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s-AR" sz="4000">
                <a:solidFill>
                  <a:srgbClr val="FFFFFF"/>
                </a:solidFill>
              </a:rPr>
              <a:t>IDEARIO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76416F90-F06F-68B9-DBDA-F48C44CC50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51215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7569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E7E4E-369F-467E-9D84-83140A2D2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s-AR" sz="4000"/>
              <a:t>PROPÓSITOS DEL PROYECTO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F094C1-7C29-67CF-5682-63B889ACC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2"/>
            <a:ext cx="10168128" cy="4116565"/>
          </a:xfrm>
        </p:spPr>
        <p:txBody>
          <a:bodyPr>
            <a:normAutofit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es-AR" sz="1800" b="0" i="0" dirty="0">
                <a:effectLst/>
              </a:rPr>
              <a:t>Generar compromiso por parte del estudiante hacia su proyección, tanto en la búsqueda de nuevos conocimientos como a su compromiso en la difusión de los mismos.</a:t>
            </a:r>
            <a:endParaRPr lang="es-AR" sz="1800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s-AR" sz="1800" b="0" i="0" dirty="0">
                <a:effectLst/>
              </a:rPr>
              <a:t>Desarrollar habilidades metacognitivas relacionadas con la capacidad crítica y autocrítica.</a:t>
            </a:r>
            <a:endParaRPr lang="es-AR" sz="1800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s-AR" sz="1800" b="0" i="0" dirty="0">
                <a:effectLst/>
              </a:rPr>
              <a:t>Favorecer el afianzamiento de la identidad personal y el desarrollo de juicios y valores.</a:t>
            </a:r>
            <a:endParaRPr lang="es-AR" sz="1800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s-AR" sz="1800" b="0" i="0" dirty="0">
                <a:effectLst/>
              </a:rPr>
              <a:t>Generar espacios de desarrollo de la autonomía, desarrollando estrategias personales de estudio y de inserción social a la vida adulta.</a:t>
            </a:r>
            <a:endParaRPr lang="es-AR" sz="1800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s-AR" sz="1800" b="0" i="0" dirty="0">
                <a:effectLst/>
              </a:rPr>
              <a:t>Desarrollar actitudes favorables al cambio y a la transformación social.</a:t>
            </a:r>
            <a:endParaRPr lang="es-AR" sz="1800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s-AR" sz="1800" b="0" i="0" dirty="0">
                <a:effectLst/>
              </a:rPr>
              <a:t>Gestionar espacios de definición vocacional para la inserción en la instancia </a:t>
            </a:r>
            <a:r>
              <a:rPr lang="es-AR" sz="1800" dirty="0"/>
              <a:t>de estudios superiores y/o/ mundo laboral.</a:t>
            </a:r>
            <a:endParaRPr lang="es-AR" sz="1800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s-AR" sz="1800" b="0" i="0" dirty="0">
                <a:effectLst/>
              </a:rPr>
              <a:t>Valorar la tolerancia hacia la incertidumbre y el carácter provisional de la información disponible.</a:t>
            </a:r>
            <a:endParaRPr lang="es-AR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31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DDD002-179F-64D4-A844-75E0BAB4F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ORIENTACIÓN EN CIENCIAS SOCIALES</a:t>
            </a:r>
          </a:p>
        </p:txBody>
      </p:sp>
    </p:spTree>
    <p:extLst>
      <p:ext uri="{BB962C8B-B14F-4D97-AF65-F5344CB8AC3E}">
        <p14:creationId xmlns:p14="http://schemas.microsoft.com/office/powerpoint/2010/main" val="3983962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A96317-3D54-FC62-F4FF-01590101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PERFIL DEL EGRESADO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F33156-2950-BEAD-7DEE-21297030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48930"/>
            <a:ext cx="10601398" cy="4287793"/>
          </a:xfrm>
        </p:spPr>
        <p:txBody>
          <a:bodyPr>
            <a:normAutofit fontScale="92500" lnSpcReduction="20000"/>
          </a:bodyPr>
          <a:lstStyle/>
          <a:p>
            <a:pPr algn="l" rtl="0">
              <a:buFont typeface="Arial" panose="020B0604020202020204" pitchFamily="34" charset="0"/>
              <a:buChar char="•"/>
            </a:pPr>
            <a:r>
              <a:rPr lang="es-AR" b="0" i="0" dirty="0">
                <a:solidFill>
                  <a:srgbClr val="0D0D0D"/>
                </a:solidFill>
                <a:effectLst/>
              </a:rPr>
              <a:t>Vanguardia, alegoría, cosmovisión humorística y literatura argentina contemporánea.</a:t>
            </a:r>
            <a:endParaRPr lang="es-AR" dirty="0">
              <a:effectLst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AR" b="0" i="0" dirty="0">
                <a:solidFill>
                  <a:srgbClr val="0D0D0D"/>
                </a:solidFill>
                <a:effectLst/>
              </a:rPr>
              <a:t>Números complejos, funciones trigonométricas, limites, integrales y derivadas.</a:t>
            </a:r>
            <a:endParaRPr lang="es-AR" dirty="0">
              <a:effectLst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AR" b="0" i="0" dirty="0">
                <a:solidFill>
                  <a:srgbClr val="0D0D0D"/>
                </a:solidFill>
                <a:effectLst/>
              </a:rPr>
              <a:t>El trabajo en sus diferentes formas. Derechos laborales y ciudadanía. Trabajo educación y juventud. Pensamiento </a:t>
            </a:r>
            <a:r>
              <a:rPr lang="es-AR" b="0" i="0" dirty="0" err="1">
                <a:solidFill>
                  <a:srgbClr val="0D0D0D"/>
                </a:solidFill>
                <a:effectLst/>
              </a:rPr>
              <a:t>sociologico-cientifico</a:t>
            </a:r>
            <a:r>
              <a:rPr lang="es-AR" b="0" i="0" dirty="0">
                <a:solidFill>
                  <a:srgbClr val="0D0D0D"/>
                </a:solidFill>
                <a:effectLst/>
              </a:rPr>
              <a:t>. Modelo científico. Conocimiento y tipos de conocimiento, investigación social, técnicas y herramientas. Escritura y divulgación científica. Historia reciente en la argentina.</a:t>
            </a:r>
            <a:endParaRPr lang="es-AR" dirty="0">
              <a:effectLst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AR" b="0" i="0" dirty="0">
                <a:solidFill>
                  <a:srgbClr val="0D0D0D"/>
                </a:solidFill>
                <a:effectLst/>
              </a:rPr>
              <a:t>Fenómenos naturales y tecnológicos. Conceptos y procedimientos químicos, actividades experimentales.</a:t>
            </a:r>
            <a:endParaRPr lang="es-AR" dirty="0">
              <a:effectLst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AR" b="0" i="0" dirty="0">
                <a:solidFill>
                  <a:srgbClr val="0D0D0D"/>
                </a:solidFill>
                <a:effectLst/>
              </a:rPr>
              <a:t>Habilidad de interpretar hechos, datos, ideas y principios. Sentido de responsabilidad que le permita tomar las riendas de su propio aprendizaje, y de su propia vida. Desarrollo de pensamiento argumentativo. Búsqueda selección y evaluación critica de información. Autonomía en el aprendizaje.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04401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5E981-BFEE-E117-C80A-A3B80FED6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ESTRUCTURA CURRICULAR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80F55-8762-B809-AFD8-ECF638DF6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/>
              <a:t>PRACTICAS DEL LENGUAJE 4 HORAS</a:t>
            </a:r>
          </a:p>
          <a:p>
            <a:r>
              <a:rPr lang="es-AR" dirty="0"/>
              <a:t>MATEMATICA 4 HORAS</a:t>
            </a:r>
          </a:p>
          <a:p>
            <a:r>
              <a:rPr lang="es-AR" dirty="0"/>
              <a:t>CIENCIAS NATURALES 4 HORAS</a:t>
            </a:r>
          </a:p>
          <a:p>
            <a:r>
              <a:rPr lang="es-AR" dirty="0"/>
              <a:t>CIENCIAS SOCIALES 4 HORAS</a:t>
            </a:r>
          </a:p>
          <a:p>
            <a:r>
              <a:rPr lang="es-AR" dirty="0"/>
              <a:t>INGLES 2 CURRICULARES +2 EXTRACURRICULARES</a:t>
            </a:r>
          </a:p>
          <a:p>
            <a:r>
              <a:rPr lang="es-AR" dirty="0"/>
              <a:t>EDUCACION ARTISTICA 2 HORAS</a:t>
            </a:r>
          </a:p>
          <a:p>
            <a:r>
              <a:rPr lang="es-AR" dirty="0"/>
              <a:t>EDUCACION FISICA 2 HORAS</a:t>
            </a:r>
          </a:p>
          <a:p>
            <a:r>
              <a:rPr lang="es-AR" dirty="0"/>
              <a:t>CONSTRUCCION DE LA CIUDADANIA 2 HORAS</a:t>
            </a:r>
          </a:p>
          <a:p>
            <a:r>
              <a:rPr lang="es-AR" dirty="0"/>
              <a:t>TALLER DE COMUNICACIÓN 1 HORA</a:t>
            </a:r>
          </a:p>
        </p:txBody>
      </p:sp>
    </p:spTree>
    <p:extLst>
      <p:ext uri="{BB962C8B-B14F-4D97-AF65-F5344CB8AC3E}">
        <p14:creationId xmlns:p14="http://schemas.microsoft.com/office/powerpoint/2010/main" val="2532688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8B16A-90BC-CB01-D935-8C89D889D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REGIMEN ACADEMICO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55FBEF-DE53-A131-B839-B60E23386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/>
              <a:t>PERÍODOS DE EVALUACIÓN</a:t>
            </a:r>
          </a:p>
          <a:p>
            <a:r>
              <a:rPr lang="es-AR" dirty="0"/>
              <a:t>MÉTODOS DE ACREDITACIÓN DE SABERES</a:t>
            </a:r>
          </a:p>
          <a:p>
            <a:r>
              <a:rPr lang="es-AR" dirty="0"/>
              <a:t>ASISTENCIA</a:t>
            </a:r>
          </a:p>
          <a:p>
            <a:r>
              <a:rPr lang="es-AR" dirty="0"/>
              <a:t>A.I.C.</a:t>
            </a:r>
          </a:p>
          <a:p>
            <a:r>
              <a:rPr lang="es-AR" dirty="0"/>
              <a:t>2 RECREOS DE 15 MIN CON BUFFET</a:t>
            </a:r>
          </a:p>
          <a:p>
            <a:r>
              <a:rPr lang="es-AR" dirty="0"/>
              <a:t>PRECEPTORES</a:t>
            </a:r>
          </a:p>
          <a:p>
            <a:r>
              <a:rPr lang="es-AR" dirty="0"/>
              <a:t>Equipo de ORIENTACIÓN ESCOLAR</a:t>
            </a:r>
          </a:p>
          <a:p>
            <a:r>
              <a:rPr lang="es-AR" dirty="0"/>
              <a:t>COORDINADORES DE ÁREAS : INGLÉS, EDUCACIÓN FÍSICA, COMUNICACIÓN, CIENCIAS EXACTAS Y NATURALES Y CIENCIAS SOCIALES.</a:t>
            </a:r>
          </a:p>
        </p:txBody>
      </p:sp>
    </p:spTree>
    <p:extLst>
      <p:ext uri="{BB962C8B-B14F-4D97-AF65-F5344CB8AC3E}">
        <p14:creationId xmlns:p14="http://schemas.microsoft.com/office/powerpoint/2010/main" val="248544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8804B-945B-CBFB-DB31-A37B07D6D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HORARIOS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C986F5-D0CC-C2C0-1CF0-02722C3B4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DE LUNES A VIERNES DE 7:30 A 13 HS (CURRICULAR)</a:t>
            </a:r>
          </a:p>
          <a:p>
            <a:r>
              <a:rPr lang="es-AR" dirty="0"/>
              <a:t>EDUCACION FISICA A CONTRATURNO ( 2 VECES POR SEMANA)</a:t>
            </a:r>
          </a:p>
          <a:p>
            <a:r>
              <a:rPr lang="es-AR" dirty="0"/>
              <a:t>EXTENSION HORARIA OPTATIVA: DE LUNES A VIERNES HASTA LAS 15:30 CON TALLERES DE DEPORTES, ARTISTICA (PLASTICA Y/O MUSICA, E INGLES, MAS TALLERES DE O.M.A. Y O.N.U)</a:t>
            </a:r>
          </a:p>
          <a:p>
            <a:r>
              <a:rPr lang="es-AR" dirty="0"/>
              <a:t>ALMUERZO EN EL COMEDOR DEL SECUNDARIO CON VIANDAS DE LA COCINA DEL COLEGIO O DEL BUFFET.</a:t>
            </a:r>
          </a:p>
        </p:txBody>
      </p:sp>
    </p:spTree>
    <p:extLst>
      <p:ext uri="{BB962C8B-B14F-4D97-AF65-F5344CB8AC3E}">
        <p14:creationId xmlns:p14="http://schemas.microsoft.com/office/powerpoint/2010/main" val="818008763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62</TotalTime>
  <Words>592</Words>
  <Application>Microsoft Macintosh PowerPoint</Application>
  <PresentationFormat>Panorámica</PresentationFormat>
  <Paragraphs>51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Berlín</vt:lpstr>
      <vt:lpstr>COLEGIO DEL SOL</vt:lpstr>
      <vt:lpstr>FUNDAMENTACIÓN</vt:lpstr>
      <vt:lpstr>IDEARIO</vt:lpstr>
      <vt:lpstr>PROPÓSITOS DEL PROYECTO</vt:lpstr>
      <vt:lpstr>ORIENTACIÓN EN CIENCIAS SOCIALES</vt:lpstr>
      <vt:lpstr>PERFIL DEL EGRESADO</vt:lpstr>
      <vt:lpstr>ESTRUCTURA CURRICULAR</vt:lpstr>
      <vt:lpstr>REGIMEN ACADEMICO</vt:lpstr>
      <vt:lpstr>HORARIOS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claudia cantu</dc:creator>
  <cp:lastModifiedBy>claudia cantu</cp:lastModifiedBy>
  <cp:revision>1</cp:revision>
  <dcterms:created xsi:type="dcterms:W3CDTF">2025-07-03T15:53:05Z</dcterms:created>
  <dcterms:modified xsi:type="dcterms:W3CDTF">2025-07-03T16:55:54Z</dcterms:modified>
</cp:coreProperties>
</file>